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4" r:id="rId4"/>
    <p:sldId id="276" r:id="rId5"/>
    <p:sldId id="277" r:id="rId6"/>
    <p:sldId id="280" r:id="rId7"/>
    <p:sldId id="278" r:id="rId8"/>
    <p:sldId id="279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974" autoAdjust="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25.10.2020.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63d6faea-8e63-40e5-a374-d8f9eff3a5c7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let.com/297358239/rooms-and-furniture-flash-cards/" TargetMode="External"/><Relationship Id="rId2" Type="http://schemas.openxmlformats.org/officeDocument/2006/relationships/hyperlink" Target="https://wordwall.net/embed/ccb3925651714ddba728b966c7344ff2?themeId=0&amp;templateId=22'%20frameborder='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ordwall.net/embed/a1a2ecbe334445efb554acc99951f863?themeId=0&amp;templateId=22'%20frameborder='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2795" y="660312"/>
            <a:ext cx="8590670" cy="2541775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2: Home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where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smtClean="0">
                <a:solidFill>
                  <a:srgbClr val="FF0000"/>
                </a:solidFill>
              </a:rPr>
              <a:t>           </a:t>
            </a:r>
            <a:r>
              <a:rPr lang="hr-HR" sz="6600" b="1" dirty="0" err="1" smtClean="0">
                <a:solidFill>
                  <a:srgbClr val="FF0000"/>
                </a:solidFill>
              </a:rPr>
              <a:t>heart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is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8621" y="3373952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My room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8436" y="2300393"/>
            <a:ext cx="469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one </a:t>
            </a:r>
            <a:r>
              <a:rPr lang="hr-HR" sz="2800" dirty="0" err="1" smtClean="0"/>
              <a:t>chair</a:t>
            </a:r>
            <a:r>
              <a:rPr lang="hr-HR" sz="28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8436" y="1778507"/>
            <a:ext cx="469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isn’t</a:t>
            </a:r>
            <a:r>
              <a:rPr lang="hr-HR" sz="2800" dirty="0" smtClean="0"/>
              <a:t> a </a:t>
            </a:r>
            <a:r>
              <a:rPr lang="hr-HR" sz="2800" dirty="0" err="1" smtClean="0"/>
              <a:t>dog</a:t>
            </a:r>
            <a:r>
              <a:rPr lang="hr-HR" sz="2800" dirty="0" smtClean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8436" y="1326726"/>
            <a:ext cx="469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a </a:t>
            </a:r>
            <a:r>
              <a:rPr lang="hr-HR" sz="2800" dirty="0" err="1" smtClean="0"/>
              <a:t>cat</a:t>
            </a:r>
            <a:r>
              <a:rPr lang="hr-HR" sz="2800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8436" y="2823613"/>
            <a:ext cx="469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isn’t</a:t>
            </a:r>
            <a:r>
              <a:rPr lang="hr-HR" sz="2800" dirty="0" smtClean="0"/>
              <a:t> a </a:t>
            </a:r>
            <a:r>
              <a:rPr lang="hr-HR" sz="2800" dirty="0" err="1" smtClean="0"/>
              <a:t>bookcase</a:t>
            </a:r>
            <a:r>
              <a:rPr lang="hr-HR" sz="2800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19162" y="1314422"/>
            <a:ext cx="4012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are </a:t>
            </a:r>
            <a:r>
              <a:rPr lang="hr-HR" sz="2800" dirty="0" err="1" smtClean="0"/>
              <a:t>pencils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619162" y="1773765"/>
            <a:ext cx="4012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aren’t</a:t>
            </a:r>
            <a:r>
              <a:rPr lang="hr-HR" sz="2800" dirty="0" smtClean="0"/>
              <a:t> </a:t>
            </a:r>
            <a:r>
              <a:rPr lang="hr-HR" sz="2800" dirty="0" err="1" smtClean="0"/>
              <a:t>two</a:t>
            </a:r>
            <a:r>
              <a:rPr lang="hr-HR" sz="2800" dirty="0" smtClean="0"/>
              <a:t> </a:t>
            </a:r>
            <a:r>
              <a:rPr lang="hr-HR" sz="2800" dirty="0" err="1" smtClean="0"/>
              <a:t>chairs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619161" y="2306932"/>
            <a:ext cx="4012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are </a:t>
            </a:r>
            <a:r>
              <a:rPr lang="hr-HR" sz="2800" dirty="0" err="1" smtClean="0"/>
              <a:t>three</a:t>
            </a:r>
            <a:r>
              <a:rPr lang="hr-HR" sz="2800" dirty="0" smtClean="0"/>
              <a:t> </a:t>
            </a:r>
            <a:r>
              <a:rPr lang="hr-HR" sz="2800" dirty="0" err="1" smtClean="0"/>
              <a:t>books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619161" y="2789669"/>
            <a:ext cx="4012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aren’t</a:t>
            </a:r>
            <a:r>
              <a:rPr lang="hr-HR" sz="2800" dirty="0"/>
              <a:t> </a:t>
            </a:r>
            <a:r>
              <a:rPr lang="hr-HR" sz="2800" dirty="0" err="1" smtClean="0"/>
              <a:t>two</a:t>
            </a:r>
            <a:r>
              <a:rPr lang="hr-HR" sz="2800" dirty="0" smtClean="0"/>
              <a:t> </a:t>
            </a:r>
            <a:r>
              <a:rPr lang="hr-HR" sz="2800" dirty="0" err="1" smtClean="0"/>
              <a:t>guitars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501254" y="504967"/>
            <a:ext cx="8475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</a:t>
            </a:r>
            <a:r>
              <a:rPr lang="hr-HR" sz="2800" dirty="0" err="1" smtClean="0"/>
              <a:t>sentences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848436" y="4053385"/>
            <a:ext cx="96330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we</a:t>
            </a:r>
            <a:r>
              <a:rPr lang="hr-HR" sz="2600" dirty="0" smtClean="0"/>
              <a:t> use ”</a:t>
            </a:r>
            <a:r>
              <a:rPr lang="hr-HR" sz="2600" dirty="0" err="1" smtClean="0"/>
              <a:t>there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” </a:t>
            </a:r>
            <a:r>
              <a:rPr lang="hr-HR" sz="2600" dirty="0" err="1" smtClean="0"/>
              <a:t>with</a:t>
            </a:r>
            <a:r>
              <a:rPr lang="hr-HR" sz="2600" dirty="0" smtClean="0"/>
              <a:t> plural </a:t>
            </a:r>
            <a:r>
              <a:rPr lang="hr-HR" sz="2600" dirty="0" err="1" smtClean="0"/>
              <a:t>or</a:t>
            </a:r>
            <a:r>
              <a:rPr lang="hr-HR" sz="2600" dirty="0" smtClean="0"/>
              <a:t> singular </a:t>
            </a:r>
            <a:r>
              <a:rPr lang="hr-HR" sz="2600" dirty="0" err="1" smtClean="0"/>
              <a:t>nouns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Koristimo li „</a:t>
            </a:r>
            <a:r>
              <a:rPr lang="hr-HR" sz="2600" i="1" dirty="0" err="1" smtClean="0"/>
              <a:t>there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is</a:t>
            </a:r>
            <a:r>
              <a:rPr lang="hr-HR" sz="2600" i="1" dirty="0" smtClean="0"/>
              <a:t>” uz imenice u množini ili jednini?</a:t>
            </a:r>
            <a:endParaRPr lang="hr-HR" sz="2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726743" y="5206213"/>
            <a:ext cx="96330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we</a:t>
            </a:r>
            <a:r>
              <a:rPr lang="hr-HR" sz="2600" dirty="0" smtClean="0"/>
              <a:t> use ”</a:t>
            </a:r>
            <a:r>
              <a:rPr lang="hr-HR" sz="2600" dirty="0" err="1" smtClean="0"/>
              <a:t>there</a:t>
            </a:r>
            <a:r>
              <a:rPr lang="hr-HR" sz="2600" dirty="0" smtClean="0"/>
              <a:t> are” </a:t>
            </a:r>
            <a:r>
              <a:rPr lang="hr-HR" sz="2600" dirty="0" err="1" smtClean="0"/>
              <a:t>with</a:t>
            </a:r>
            <a:r>
              <a:rPr lang="hr-HR" sz="2600" dirty="0" smtClean="0"/>
              <a:t> plural </a:t>
            </a:r>
            <a:r>
              <a:rPr lang="hr-HR" sz="2600" dirty="0" err="1" smtClean="0"/>
              <a:t>or</a:t>
            </a:r>
            <a:r>
              <a:rPr lang="hr-HR" sz="2600" dirty="0" smtClean="0"/>
              <a:t> singular </a:t>
            </a:r>
            <a:r>
              <a:rPr lang="hr-HR" sz="2600" dirty="0" err="1" smtClean="0"/>
              <a:t>nouns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Koristimo li „</a:t>
            </a:r>
            <a:r>
              <a:rPr lang="hr-HR" sz="2600" i="1" dirty="0" err="1" smtClean="0"/>
              <a:t>there</a:t>
            </a:r>
            <a:r>
              <a:rPr lang="hr-HR" sz="2600" i="1" dirty="0" smtClean="0"/>
              <a:t> are” uz imenice u množini ili jednini?</a:t>
            </a:r>
            <a:endParaRPr lang="hr-HR" sz="2600" i="1" dirty="0"/>
          </a:p>
        </p:txBody>
      </p:sp>
      <p:sp>
        <p:nvSpPr>
          <p:cNvPr id="20" name="Rectangle 19"/>
          <p:cNvSpPr/>
          <p:nvPr/>
        </p:nvSpPr>
        <p:spPr>
          <a:xfrm>
            <a:off x="726744" y="1187356"/>
            <a:ext cx="10327944" cy="242930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TextBox 20"/>
          <p:cNvSpPr txBox="1"/>
          <p:nvPr/>
        </p:nvSpPr>
        <p:spPr>
          <a:xfrm>
            <a:off x="8954068" y="4238051"/>
            <a:ext cx="2811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0000"/>
                </a:solidFill>
              </a:rPr>
              <a:t>Singular </a:t>
            </a:r>
            <a:r>
              <a:rPr lang="hr-HR" sz="2800" dirty="0" err="1" smtClean="0">
                <a:solidFill>
                  <a:srgbClr val="FF0000"/>
                </a:solidFill>
              </a:rPr>
              <a:t>nouns</a:t>
            </a:r>
            <a:r>
              <a:rPr lang="hr-HR" sz="2800" dirty="0" smtClean="0">
                <a:solidFill>
                  <a:srgbClr val="FF0000"/>
                </a:solidFill>
              </a:rPr>
              <a:t>.</a:t>
            </a:r>
            <a:endParaRPr lang="hr-HR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67715" y="5390879"/>
            <a:ext cx="2811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0000"/>
                </a:solidFill>
              </a:rPr>
              <a:t>Plural </a:t>
            </a:r>
            <a:r>
              <a:rPr lang="hr-HR" sz="2800" dirty="0" err="1" smtClean="0">
                <a:solidFill>
                  <a:srgbClr val="FF0000"/>
                </a:solidFill>
              </a:rPr>
              <a:t>nouns</a:t>
            </a:r>
            <a:r>
              <a:rPr lang="hr-HR" sz="2800" dirty="0" smtClean="0">
                <a:solidFill>
                  <a:srgbClr val="FF0000"/>
                </a:solidFill>
              </a:rPr>
              <a:t>.</a:t>
            </a:r>
            <a:endParaRPr lang="hr-H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8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 animBg="1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330" y="1772858"/>
            <a:ext cx="6153293" cy="43388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6036" y="692203"/>
            <a:ext cx="72413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i="1" dirty="0"/>
              <a:t>Podsjetnik možeš naći u udžbeniku na str. </a:t>
            </a:r>
            <a:r>
              <a:rPr lang="hr-HR" sz="2800" i="1" dirty="0" smtClean="0"/>
              <a:t>26.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26983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428" y="0"/>
            <a:ext cx="49661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0046" y="821345"/>
            <a:ext cx="56774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workbook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19.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2631"/>
            <a:ext cx="12099016" cy="36648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62206" y="452502"/>
            <a:ext cx="62506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s </a:t>
            </a:r>
            <a:r>
              <a:rPr lang="hr-HR" sz="2600" i="1" dirty="0" err="1" smtClean="0"/>
              <a:t>IS</a:t>
            </a:r>
            <a:r>
              <a:rPr lang="hr-HR" sz="2600" i="1" dirty="0" smtClean="0"/>
              <a:t>/</a:t>
            </a:r>
            <a:r>
              <a:rPr lang="hr-HR" sz="2600" i="1" dirty="0" err="1" smtClean="0"/>
              <a:t>ISN’T</a:t>
            </a:r>
            <a:r>
              <a:rPr lang="hr-HR" sz="2600" i="1" dirty="0" smtClean="0"/>
              <a:t> ili ARE/</a:t>
            </a:r>
            <a:r>
              <a:rPr lang="hr-HR" sz="2600" i="1" dirty="0" err="1" smtClean="0"/>
              <a:t>AREN’T</a:t>
            </a:r>
            <a:r>
              <a:rPr lang="hr-HR" sz="2600" i="1" dirty="0" smtClean="0"/>
              <a:t>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634246" y="2729551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92D050"/>
                </a:solidFill>
              </a:rPr>
              <a:t>are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1225" y="2729551"/>
            <a:ext cx="13659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>
                <a:solidFill>
                  <a:srgbClr val="92D050"/>
                </a:solidFill>
              </a:rPr>
              <a:t>a</a:t>
            </a:r>
            <a:r>
              <a:rPr lang="hr-HR" sz="2600" b="1" dirty="0" err="1" smtClean="0">
                <a:solidFill>
                  <a:srgbClr val="92D050"/>
                </a:solidFill>
              </a:rPr>
              <a:t>ren’t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32055" y="3238565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rgbClr val="92D050"/>
                </a:solidFill>
              </a:rPr>
              <a:t>is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7187" y="3239091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>
                <a:solidFill>
                  <a:srgbClr val="92D050"/>
                </a:solidFill>
              </a:rPr>
              <a:t>i</a:t>
            </a:r>
            <a:r>
              <a:rPr lang="hr-HR" sz="2600" b="1" dirty="0" err="1" smtClean="0">
                <a:solidFill>
                  <a:srgbClr val="92D050"/>
                </a:solidFill>
              </a:rPr>
              <a:t>sn’t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7790" y="3773749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92D050"/>
                </a:solidFill>
              </a:rPr>
              <a:t>are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76998" y="3731008"/>
            <a:ext cx="11625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>
                <a:solidFill>
                  <a:srgbClr val="92D050"/>
                </a:solidFill>
              </a:rPr>
              <a:t>a</a:t>
            </a:r>
            <a:r>
              <a:rPr lang="hr-HR" sz="2600" b="1" dirty="0" err="1" smtClean="0">
                <a:solidFill>
                  <a:srgbClr val="92D050"/>
                </a:solidFill>
              </a:rPr>
              <a:t>ren’t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57789" y="4314417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rgbClr val="92D050"/>
                </a:solidFill>
              </a:rPr>
              <a:t>are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44375" y="4240022"/>
            <a:ext cx="12121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>
                <a:solidFill>
                  <a:srgbClr val="92D050"/>
                </a:solidFill>
              </a:rPr>
              <a:t>a</a:t>
            </a:r>
            <a:r>
              <a:rPr lang="hr-HR" sz="2600" b="1" dirty="0" err="1" smtClean="0">
                <a:solidFill>
                  <a:srgbClr val="92D050"/>
                </a:solidFill>
              </a:rPr>
              <a:t>ren’t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655" y="4794499"/>
            <a:ext cx="7864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rgbClr val="92D050"/>
                </a:solidFill>
              </a:rPr>
              <a:t>is</a:t>
            </a:r>
            <a:endParaRPr lang="hr-HR" sz="2600" b="1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64079" y="4748510"/>
            <a:ext cx="1184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>
                <a:solidFill>
                  <a:srgbClr val="92D050"/>
                </a:solidFill>
              </a:rPr>
              <a:t>a</a:t>
            </a:r>
            <a:r>
              <a:rPr lang="hr-HR" sz="2600" b="1" dirty="0" err="1" smtClean="0">
                <a:solidFill>
                  <a:srgbClr val="92D050"/>
                </a:solidFill>
              </a:rPr>
              <a:t>ren’t</a:t>
            </a:r>
            <a:endParaRPr lang="hr-HR" sz="26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2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2" y="1910631"/>
            <a:ext cx="11586949" cy="49473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1696" y="600501"/>
            <a:ext cx="99219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Fill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gaps</a:t>
            </a:r>
            <a:r>
              <a:rPr lang="hr-HR" sz="2800" dirty="0" smtClean="0"/>
              <a:t> </a:t>
            </a:r>
            <a:r>
              <a:rPr lang="hr-HR" sz="2800" dirty="0" err="1" smtClean="0"/>
              <a:t>with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prepositions</a:t>
            </a:r>
            <a:r>
              <a:rPr lang="hr-HR" sz="2800" dirty="0" smtClean="0"/>
              <a:t> </a:t>
            </a:r>
            <a:r>
              <a:rPr lang="hr-HR" sz="2800" dirty="0" err="1" smtClean="0"/>
              <a:t>given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Nadopuni rečenice s ponuđenim prijedlozima.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843749" y="3234519"/>
            <a:ext cx="140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92D050"/>
                </a:solidFill>
              </a:rPr>
              <a:t>between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54202" y="3657874"/>
            <a:ext cx="140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on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59922" y="4003358"/>
            <a:ext cx="140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92D050"/>
                </a:solidFill>
              </a:rPr>
              <a:t>in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21421" y="4431007"/>
            <a:ext cx="154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92D050"/>
                </a:solidFill>
              </a:rPr>
              <a:t>i</a:t>
            </a:r>
            <a:r>
              <a:rPr lang="hr-HR" sz="2400" b="1" dirty="0" err="1" smtClean="0">
                <a:solidFill>
                  <a:srgbClr val="92D050"/>
                </a:solidFill>
              </a:rPr>
              <a:t>n</a:t>
            </a:r>
            <a:r>
              <a:rPr lang="hr-HR" sz="2400" b="1" dirty="0" smtClean="0">
                <a:solidFill>
                  <a:srgbClr val="92D050"/>
                </a:solidFill>
              </a:rPr>
              <a:t> front </a:t>
            </a:r>
            <a:r>
              <a:rPr lang="hr-HR" sz="2400" b="1" dirty="0" err="1" smtClean="0">
                <a:solidFill>
                  <a:srgbClr val="92D050"/>
                </a:solidFill>
              </a:rPr>
              <a:t>of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50322" y="5216854"/>
            <a:ext cx="154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92D050"/>
                </a:solidFill>
              </a:rPr>
              <a:t>under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16871" y="5597335"/>
            <a:ext cx="154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92D050"/>
                </a:solidFill>
              </a:rPr>
              <a:t>i</a:t>
            </a:r>
            <a:r>
              <a:rPr lang="hr-HR" sz="2400" b="1" dirty="0" err="1" smtClean="0">
                <a:solidFill>
                  <a:srgbClr val="92D050"/>
                </a:solidFill>
              </a:rPr>
              <a:t>n</a:t>
            </a:r>
            <a:r>
              <a:rPr lang="hr-HR" sz="2400" b="1" dirty="0" smtClean="0">
                <a:solidFill>
                  <a:srgbClr val="92D050"/>
                </a:solidFill>
              </a:rPr>
              <a:t> front </a:t>
            </a:r>
            <a:r>
              <a:rPr lang="hr-HR" sz="2400" b="1" dirty="0" err="1" smtClean="0">
                <a:solidFill>
                  <a:srgbClr val="92D050"/>
                </a:solidFill>
              </a:rPr>
              <a:t>of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01367" y="5985727"/>
            <a:ext cx="154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92D050"/>
                </a:solidFill>
              </a:rPr>
              <a:t> </a:t>
            </a:r>
            <a:r>
              <a:rPr lang="hr-HR" sz="2400" b="1" dirty="0" smtClean="0">
                <a:solidFill>
                  <a:srgbClr val="92D050"/>
                </a:solidFill>
              </a:rPr>
              <a:t>   on</a:t>
            </a:r>
            <a:endParaRPr lang="hr-HR" sz="2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7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95552" cy="2988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2561" y="436729"/>
            <a:ext cx="6146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Pogledaj sliku i odgovori na pitanja.</a:t>
            </a:r>
            <a:endParaRPr lang="hr-HR" sz="28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239" y="2988860"/>
            <a:ext cx="10124615" cy="38821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5451" y="4449170"/>
            <a:ext cx="388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No, </a:t>
            </a:r>
            <a:r>
              <a:rPr lang="hr-HR" sz="2400" b="1" dirty="0" err="1" smtClean="0">
                <a:solidFill>
                  <a:srgbClr val="92D050"/>
                </a:solidFill>
              </a:rPr>
              <a:t>there</a:t>
            </a:r>
            <a:r>
              <a:rPr lang="hr-HR" sz="2400" b="1" dirty="0" smtClean="0">
                <a:solidFill>
                  <a:srgbClr val="92D050"/>
                </a:solidFill>
              </a:rPr>
              <a:t> </a:t>
            </a:r>
            <a:r>
              <a:rPr lang="hr-HR" sz="2400" b="1" dirty="0" err="1" smtClean="0">
                <a:solidFill>
                  <a:srgbClr val="92D050"/>
                </a:solidFill>
              </a:rPr>
              <a:t>isn’t</a:t>
            </a:r>
            <a:r>
              <a:rPr lang="hr-HR" sz="2400" b="1" dirty="0" smtClean="0">
                <a:solidFill>
                  <a:srgbClr val="92D050"/>
                </a:solidFill>
              </a:rPr>
              <a:t>.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15451" y="4909187"/>
            <a:ext cx="388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92D050"/>
                </a:solidFill>
              </a:rPr>
              <a:t>Yes</a:t>
            </a:r>
            <a:r>
              <a:rPr lang="hr-HR" sz="2400" b="1" dirty="0" smtClean="0">
                <a:solidFill>
                  <a:srgbClr val="92D050"/>
                </a:solidFill>
              </a:rPr>
              <a:t>, </a:t>
            </a:r>
            <a:r>
              <a:rPr lang="hr-HR" sz="2400" b="1" dirty="0" err="1" smtClean="0">
                <a:solidFill>
                  <a:srgbClr val="92D050"/>
                </a:solidFill>
              </a:rPr>
              <a:t>there</a:t>
            </a:r>
            <a:r>
              <a:rPr lang="hr-HR" sz="2400" b="1" dirty="0" smtClean="0">
                <a:solidFill>
                  <a:srgbClr val="92D050"/>
                </a:solidFill>
              </a:rPr>
              <a:t> are.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0776" y="5369204"/>
            <a:ext cx="388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No, </a:t>
            </a:r>
            <a:r>
              <a:rPr lang="hr-HR" sz="2400" b="1" dirty="0" err="1" smtClean="0">
                <a:solidFill>
                  <a:srgbClr val="92D050"/>
                </a:solidFill>
              </a:rPr>
              <a:t>there</a:t>
            </a:r>
            <a:r>
              <a:rPr lang="hr-HR" sz="2400" b="1" dirty="0" smtClean="0">
                <a:solidFill>
                  <a:srgbClr val="92D050"/>
                </a:solidFill>
              </a:rPr>
              <a:t> </a:t>
            </a:r>
            <a:r>
              <a:rPr lang="hr-HR" sz="2400" b="1" dirty="0" err="1" smtClean="0">
                <a:solidFill>
                  <a:srgbClr val="92D050"/>
                </a:solidFill>
              </a:rPr>
              <a:t>isn’t</a:t>
            </a:r>
            <a:r>
              <a:rPr lang="hr-HR" sz="2400" b="1" dirty="0" smtClean="0">
                <a:solidFill>
                  <a:srgbClr val="92D050"/>
                </a:solidFill>
              </a:rPr>
              <a:t>.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0776" y="5798377"/>
            <a:ext cx="388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No, </a:t>
            </a:r>
            <a:r>
              <a:rPr lang="hr-HR" sz="2400" b="1" dirty="0" err="1" smtClean="0">
                <a:solidFill>
                  <a:srgbClr val="92D050"/>
                </a:solidFill>
              </a:rPr>
              <a:t>there</a:t>
            </a:r>
            <a:r>
              <a:rPr lang="hr-HR" sz="2400" b="1" dirty="0" smtClean="0">
                <a:solidFill>
                  <a:srgbClr val="92D050"/>
                </a:solidFill>
              </a:rPr>
              <a:t> </a:t>
            </a:r>
            <a:r>
              <a:rPr lang="hr-HR" sz="2400" b="1" dirty="0" err="1" smtClean="0">
                <a:solidFill>
                  <a:srgbClr val="92D050"/>
                </a:solidFill>
              </a:rPr>
              <a:t>aren’t</a:t>
            </a:r>
            <a:r>
              <a:rPr lang="hr-HR" sz="2400" b="1" dirty="0" smtClean="0">
                <a:solidFill>
                  <a:srgbClr val="92D050"/>
                </a:solidFill>
              </a:rPr>
              <a:t>.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99277" y="6225902"/>
            <a:ext cx="3889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No, </a:t>
            </a:r>
            <a:r>
              <a:rPr lang="hr-HR" sz="2400" b="1" dirty="0" err="1" smtClean="0">
                <a:solidFill>
                  <a:srgbClr val="92D050"/>
                </a:solidFill>
              </a:rPr>
              <a:t>there</a:t>
            </a:r>
            <a:r>
              <a:rPr lang="hr-HR" sz="2400" b="1" dirty="0" smtClean="0">
                <a:solidFill>
                  <a:srgbClr val="92D050"/>
                </a:solidFill>
              </a:rPr>
              <a:t> </a:t>
            </a:r>
            <a:r>
              <a:rPr lang="hr-HR" sz="2400" b="1" dirty="0" err="1" smtClean="0">
                <a:solidFill>
                  <a:srgbClr val="92D050"/>
                </a:solidFill>
              </a:rPr>
              <a:t>isn’t</a:t>
            </a:r>
            <a:r>
              <a:rPr lang="hr-HR" sz="2400" b="1" dirty="0" smtClean="0">
                <a:solidFill>
                  <a:srgbClr val="92D050"/>
                </a:solidFill>
              </a:rPr>
              <a:t>.</a:t>
            </a:r>
            <a:endParaRPr lang="hr-HR" sz="2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7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0" y="2502089"/>
            <a:ext cx="11846257" cy="197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048" y="1023582"/>
            <a:ext cx="10781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Describe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home. </a:t>
            </a:r>
            <a:r>
              <a:rPr lang="hr-HR" sz="2800" dirty="0" err="1" smtClean="0"/>
              <a:t>Circle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word.</a:t>
            </a:r>
            <a:r>
              <a:rPr lang="hr-HR" sz="2800" i="1" dirty="0" smtClean="0"/>
              <a:t/>
            </a:r>
            <a:br>
              <a:rPr lang="hr-HR" sz="2800" i="1" dirty="0" smtClean="0"/>
            </a:br>
            <a:r>
              <a:rPr lang="hr-HR" sz="2800" i="1" dirty="0" smtClean="0"/>
              <a:t>Opiši svoj dom. Zaokruži točnu riječ.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23695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63d6faea-8e63-40e5-a374-d8f9eff3a5c7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  <a:p>
            <a:pPr algn="ctr"/>
            <a:r>
              <a:rPr lang="hr-HR" sz="2400" b="1" dirty="0" smtClean="0"/>
              <a:t>My </a:t>
            </a:r>
            <a:r>
              <a:rPr lang="hr-HR" sz="2400" b="1" dirty="0" err="1" smtClean="0"/>
              <a:t>favourite</a:t>
            </a:r>
            <a:r>
              <a:rPr lang="hr-HR" sz="2400" b="1" dirty="0" smtClean="0"/>
              <a:t> room</a:t>
            </a:r>
            <a:endParaRPr lang="hr-HR" sz="2400" b="1" dirty="0" smtClean="0"/>
          </a:p>
          <a:p>
            <a:pPr algn="ctr"/>
            <a:endParaRPr lang="hr-HR" sz="2400" b="1" dirty="0" smtClean="0"/>
          </a:p>
          <a:p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 </a:t>
            </a:r>
            <a:r>
              <a:rPr lang="hr-HR" sz="2400" dirty="0" err="1" smtClean="0"/>
              <a:t>Compare</a:t>
            </a:r>
            <a:r>
              <a:rPr lang="hr-HR" sz="2400" dirty="0" smtClean="0"/>
              <a:t> </a:t>
            </a:r>
            <a:r>
              <a:rPr lang="hr-HR" sz="2400" dirty="0" err="1" smtClean="0"/>
              <a:t>your</a:t>
            </a:r>
            <a:r>
              <a:rPr lang="hr-HR" sz="2400" dirty="0" smtClean="0"/>
              <a:t> home to </a:t>
            </a:r>
            <a:r>
              <a:rPr lang="hr-HR" sz="2400" dirty="0" err="1" smtClean="0"/>
              <a:t>Akira’s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describe</a:t>
            </a:r>
            <a:r>
              <a:rPr lang="hr-HR" sz="2400" dirty="0" smtClean="0"/>
              <a:t> </a:t>
            </a:r>
            <a:r>
              <a:rPr lang="hr-HR" sz="2400" dirty="0" err="1" smtClean="0"/>
              <a:t>it</a:t>
            </a:r>
            <a:r>
              <a:rPr lang="hr-HR" sz="2400" smtClean="0"/>
              <a:t> by</a:t>
            </a:r>
            <a:r>
              <a:rPr lang="hr-HR" sz="2400" dirty="0" smtClean="0"/>
              <a:t> </a:t>
            </a:r>
            <a:r>
              <a:rPr lang="hr-HR" sz="2400" dirty="0" err="1" smtClean="0"/>
              <a:t>answering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questions</a:t>
            </a:r>
            <a:r>
              <a:rPr lang="hr-HR" sz="2400" dirty="0" smtClean="0"/>
              <a:t> </a:t>
            </a:r>
            <a:r>
              <a:rPr lang="hr-HR" sz="2400" dirty="0" err="1" smtClean="0"/>
              <a:t>below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.</a:t>
            </a: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i="1" dirty="0" smtClean="0"/>
              <a:t>Pročitaj </a:t>
            </a:r>
            <a:r>
              <a:rPr lang="hr-HR" sz="2400" i="1" dirty="0" smtClean="0"/>
              <a:t>tekst. Usporedi svoj dom s </a:t>
            </a:r>
            <a:r>
              <a:rPr lang="hr-HR" sz="2400" i="1" dirty="0" err="1" smtClean="0"/>
              <a:t>Akirinim</a:t>
            </a:r>
            <a:r>
              <a:rPr lang="hr-HR" sz="2400" i="1" dirty="0" smtClean="0"/>
              <a:t> </a:t>
            </a:r>
            <a:r>
              <a:rPr lang="hr-HR" sz="2400" i="1" dirty="0" smtClean="0"/>
              <a:t>i </a:t>
            </a:r>
            <a:r>
              <a:rPr lang="hr-HR" sz="2400" i="1" dirty="0" smtClean="0"/>
              <a:t>opiši ga koristeći smjernice </a:t>
            </a:r>
            <a:r>
              <a:rPr lang="hr-HR" sz="2400" i="1" dirty="0" smtClean="0"/>
              <a:t>(pitanja ispod </a:t>
            </a:r>
            <a:r>
              <a:rPr lang="hr-HR" sz="2400" i="1" dirty="0" err="1" smtClean="0"/>
              <a:t>teksto</a:t>
            </a:r>
            <a:r>
              <a:rPr lang="hr-HR" sz="2400" i="1" dirty="0" smtClean="0"/>
              <a:t>).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7700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075" y="500063"/>
            <a:ext cx="1055846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remember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words</a:t>
            </a:r>
            <a:r>
              <a:rPr lang="hr-HR" sz="2800" dirty="0" smtClean="0"/>
              <a:t> </a:t>
            </a:r>
            <a:r>
              <a:rPr lang="hr-HR" sz="2800" dirty="0" err="1" smtClean="0"/>
              <a:t>from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previous</a:t>
            </a:r>
            <a:r>
              <a:rPr lang="hr-HR" sz="2800" dirty="0" smtClean="0"/>
              <a:t> </a:t>
            </a:r>
            <a:r>
              <a:rPr lang="hr-HR" sz="2800" dirty="0" err="1" smtClean="0"/>
              <a:t>lesson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Sjećaš li se riječi iz prethodne lekcije? </a:t>
            </a:r>
            <a:br>
              <a:rPr lang="hr-HR" sz="2800" i="1" dirty="0" smtClean="0"/>
            </a:br>
            <a:r>
              <a:rPr lang="hr-HR" sz="2800" i="1" dirty="0" smtClean="0"/>
              <a:t/>
            </a:r>
            <a:br>
              <a:rPr lang="hr-HR" sz="2800" i="1" dirty="0" smtClean="0"/>
            </a:br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</a:t>
            </a:r>
            <a:r>
              <a:rPr lang="hr-HR" sz="2800" dirty="0" err="1" smtClean="0"/>
              <a:t>links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check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knowledge</a:t>
            </a:r>
            <a:r>
              <a:rPr lang="hr-HR" sz="2800" dirty="0" smtClean="0"/>
              <a:t>:</a:t>
            </a:r>
            <a:br>
              <a:rPr lang="hr-HR" sz="2800" dirty="0" smtClean="0"/>
            </a:br>
            <a:r>
              <a:rPr lang="hr-HR" sz="2800" i="1" dirty="0" smtClean="0"/>
              <a:t>Klikni na sljedeće poveznice i provjeri svoje znanje:</a:t>
            </a:r>
          </a:p>
          <a:p>
            <a:endParaRPr lang="hr-HR" sz="2800" i="1" dirty="0"/>
          </a:p>
          <a:p>
            <a:r>
              <a:rPr lang="hr-HR" sz="2800" i="1" dirty="0" err="1">
                <a:hlinkClick r:id="rId2"/>
              </a:rPr>
              <a:t>https</a:t>
            </a:r>
            <a:r>
              <a:rPr lang="hr-HR" sz="2800" i="1" dirty="0">
                <a:hlinkClick r:id="rId2"/>
              </a:rPr>
              <a:t>://</a:t>
            </a:r>
            <a:r>
              <a:rPr lang="hr-HR" sz="2800" i="1" dirty="0" err="1">
                <a:hlinkClick r:id="rId2"/>
              </a:rPr>
              <a:t>wordwall.net</a:t>
            </a:r>
            <a:r>
              <a:rPr lang="hr-HR" sz="2800" i="1" dirty="0">
                <a:hlinkClick r:id="rId2"/>
              </a:rPr>
              <a:t>/</a:t>
            </a:r>
            <a:r>
              <a:rPr lang="hr-HR" sz="2800" i="1" dirty="0" err="1">
                <a:hlinkClick r:id="rId2"/>
              </a:rPr>
              <a:t>embed</a:t>
            </a:r>
            <a:r>
              <a:rPr lang="hr-HR" sz="2800" i="1" dirty="0">
                <a:hlinkClick r:id="rId2"/>
              </a:rPr>
              <a:t>/</a:t>
            </a:r>
            <a:r>
              <a:rPr lang="hr-HR" sz="2800" i="1" dirty="0" err="1">
                <a:hlinkClick r:id="rId2"/>
              </a:rPr>
              <a:t>ccb3925651714ddba728b966c7344ff2?themeId</a:t>
            </a:r>
            <a:r>
              <a:rPr lang="hr-HR" sz="2800" i="1" dirty="0">
                <a:hlinkClick r:id="rId2"/>
              </a:rPr>
              <a:t>=</a:t>
            </a:r>
            <a:r>
              <a:rPr lang="hr-HR" sz="2800" i="1" dirty="0" err="1">
                <a:hlinkClick r:id="rId2"/>
              </a:rPr>
              <a:t>0&amp;templateId</a:t>
            </a:r>
            <a:r>
              <a:rPr lang="hr-HR" sz="2800" i="1" dirty="0">
                <a:hlinkClick r:id="rId2"/>
              </a:rPr>
              <a:t>=</a:t>
            </a:r>
            <a:r>
              <a:rPr lang="hr-HR" sz="2800" i="1" dirty="0" err="1">
                <a:hlinkClick r:id="rId2"/>
              </a:rPr>
              <a:t>22%27%20frameborder</a:t>
            </a:r>
            <a:r>
              <a:rPr lang="hr-HR" sz="2800" i="1" dirty="0">
                <a:hlinkClick r:id="rId2"/>
              </a:rPr>
              <a:t>=%</a:t>
            </a:r>
            <a:r>
              <a:rPr lang="hr-HR" sz="2800" i="1" dirty="0" smtClean="0">
                <a:hlinkClick r:id="rId2"/>
              </a:rPr>
              <a:t>270</a:t>
            </a:r>
            <a:endParaRPr lang="hr-HR" sz="2800" i="1" dirty="0" smtClean="0"/>
          </a:p>
          <a:p>
            <a:endParaRPr lang="hr-HR" sz="2800" i="1" dirty="0"/>
          </a:p>
          <a:p>
            <a:r>
              <a:rPr lang="hr-HR" sz="2800" i="1" dirty="0" err="1">
                <a:hlinkClick r:id="rId3"/>
              </a:rPr>
              <a:t>https</a:t>
            </a:r>
            <a:r>
              <a:rPr lang="hr-HR" sz="2800" i="1" dirty="0">
                <a:hlinkClick r:id="rId3"/>
              </a:rPr>
              <a:t>://</a:t>
            </a:r>
            <a:r>
              <a:rPr lang="hr-HR" sz="2800" i="1" dirty="0" err="1">
                <a:hlinkClick r:id="rId3"/>
              </a:rPr>
              <a:t>quizlet.com</a:t>
            </a:r>
            <a:r>
              <a:rPr lang="hr-HR" sz="2800" i="1" dirty="0">
                <a:hlinkClick r:id="rId3"/>
              </a:rPr>
              <a:t>/297358239/</a:t>
            </a:r>
            <a:r>
              <a:rPr lang="hr-HR" sz="2800" i="1" dirty="0" err="1">
                <a:hlinkClick r:id="rId3"/>
              </a:rPr>
              <a:t>rooms-and-furniture-flash-cards</a:t>
            </a:r>
            <a:r>
              <a:rPr lang="hr-HR" sz="2800" i="1" dirty="0" smtClean="0">
                <a:hlinkClick r:id="rId3"/>
              </a:rPr>
              <a:t>/</a:t>
            </a:r>
            <a:endParaRPr lang="hr-HR" sz="2800" i="1" dirty="0" smtClean="0"/>
          </a:p>
          <a:p>
            <a:endParaRPr lang="hr-HR" sz="2800" i="1" dirty="0" smtClean="0"/>
          </a:p>
          <a:p>
            <a:endParaRPr lang="hr-HR" sz="2800" i="1" dirty="0"/>
          </a:p>
          <a:p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816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13271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15025" y="242888"/>
            <a:ext cx="60007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on </a:t>
            </a:r>
            <a:r>
              <a:rPr lang="hr-HR" sz="2600" dirty="0" err="1" smtClean="0"/>
              <a:t>page</a:t>
            </a:r>
            <a:r>
              <a:rPr lang="hr-HR" sz="2600" dirty="0" smtClean="0"/>
              <a:t> 26.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95" y="0"/>
            <a:ext cx="11640395" cy="3671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995" y="3671888"/>
            <a:ext cx="11201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Look</a:t>
            </a:r>
            <a:r>
              <a:rPr lang="hr-HR" sz="2600" dirty="0" smtClean="0"/>
              <a:t> at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two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 </a:t>
            </a:r>
            <a:r>
              <a:rPr lang="hr-HR" sz="2600" dirty="0" err="1" smtClean="0"/>
              <a:t>Describe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 </a:t>
            </a:r>
            <a:r>
              <a:rPr lang="hr-HR" sz="2600" dirty="0" err="1" smtClean="0"/>
              <a:t>What’s</a:t>
            </a:r>
            <a:r>
              <a:rPr lang="hr-HR" sz="2600" dirty="0" smtClean="0"/>
              <a:t> </a:t>
            </a:r>
            <a:r>
              <a:rPr lang="hr-HR" sz="2600" dirty="0" err="1" smtClean="0"/>
              <a:t>different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Pogledaj ove dvije slike. Opiši slike. Što je različito?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38995" y="4818668"/>
            <a:ext cx="11201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In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 A </a:t>
            </a:r>
            <a:r>
              <a:rPr lang="hr-HR" sz="2600" dirty="0" err="1" smtClean="0"/>
              <a:t>the</a:t>
            </a:r>
            <a:r>
              <a:rPr lang="hr-HR" sz="2600" dirty="0" smtClean="0"/>
              <a:t> desk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tidy</a:t>
            </a:r>
            <a:r>
              <a:rPr lang="hr-HR" sz="2600" dirty="0" smtClean="0"/>
              <a:t>. In </a:t>
            </a:r>
            <a:r>
              <a:rPr lang="hr-HR" sz="2600" dirty="0" err="1" smtClean="0"/>
              <a:t>picture</a:t>
            </a:r>
            <a:r>
              <a:rPr lang="hr-HR" sz="2600" dirty="0" smtClean="0"/>
              <a:t> B </a:t>
            </a:r>
            <a:r>
              <a:rPr lang="hr-HR" sz="2600" dirty="0" err="1" smtClean="0"/>
              <a:t>the</a:t>
            </a:r>
            <a:r>
              <a:rPr lang="hr-HR" sz="2600" dirty="0" smtClean="0"/>
              <a:t> desk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untidy</a:t>
            </a:r>
            <a:r>
              <a:rPr lang="hr-HR" sz="2600" dirty="0" smtClean="0"/>
              <a:t>. Who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made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mess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Stol na slici A je uredan, a na slici B neuredan. Što misliš tko je napravio nered?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33561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0138" y="1357313"/>
            <a:ext cx="98869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complete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task</a:t>
            </a:r>
            <a:r>
              <a:rPr lang="hr-HR" sz="2800" dirty="0" smtClean="0"/>
              <a:t>. </a:t>
            </a:r>
            <a:r>
              <a:rPr lang="hr-HR" sz="2800" dirty="0" err="1" smtClean="0"/>
              <a:t>Where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Jinx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Klikni na sljedeću poveznicu i riješi zadatak. Gdje je </a:t>
            </a:r>
            <a:r>
              <a:rPr lang="hr-HR" sz="2800" i="1" dirty="0" err="1" smtClean="0"/>
              <a:t>Jinx</a:t>
            </a:r>
            <a:r>
              <a:rPr lang="hr-HR" sz="2800" i="1" dirty="0" smtClean="0"/>
              <a:t>?</a:t>
            </a:r>
          </a:p>
          <a:p>
            <a:endParaRPr lang="hr-HR" sz="2800" i="1" dirty="0"/>
          </a:p>
          <a:p>
            <a:r>
              <a:rPr lang="hr-HR" sz="2800" i="1" dirty="0" err="1">
                <a:hlinkClick r:id="rId2"/>
              </a:rPr>
              <a:t>https</a:t>
            </a:r>
            <a:r>
              <a:rPr lang="hr-HR" sz="2800" i="1" dirty="0">
                <a:hlinkClick r:id="rId2"/>
              </a:rPr>
              <a:t>://</a:t>
            </a:r>
            <a:r>
              <a:rPr lang="hr-HR" sz="2800" i="1" dirty="0" err="1">
                <a:hlinkClick r:id="rId2"/>
              </a:rPr>
              <a:t>wordwall.net</a:t>
            </a:r>
            <a:r>
              <a:rPr lang="hr-HR" sz="2800" i="1" dirty="0">
                <a:hlinkClick r:id="rId2"/>
              </a:rPr>
              <a:t>/</a:t>
            </a:r>
            <a:r>
              <a:rPr lang="hr-HR" sz="2800" i="1" dirty="0" err="1">
                <a:hlinkClick r:id="rId2"/>
              </a:rPr>
              <a:t>embed</a:t>
            </a:r>
            <a:r>
              <a:rPr lang="hr-HR" sz="2800" i="1" dirty="0">
                <a:hlinkClick r:id="rId2"/>
              </a:rPr>
              <a:t>/</a:t>
            </a:r>
            <a:r>
              <a:rPr lang="hr-HR" sz="2800" i="1" dirty="0" err="1">
                <a:hlinkClick r:id="rId2"/>
              </a:rPr>
              <a:t>a1a2ecbe334445efb554acc99951f863?themeId</a:t>
            </a:r>
            <a:r>
              <a:rPr lang="hr-HR" sz="2800" i="1" dirty="0">
                <a:hlinkClick r:id="rId2"/>
              </a:rPr>
              <a:t>=</a:t>
            </a:r>
            <a:r>
              <a:rPr lang="hr-HR" sz="2800" i="1" dirty="0" err="1">
                <a:hlinkClick r:id="rId2"/>
              </a:rPr>
              <a:t>0&amp;templateId</a:t>
            </a:r>
            <a:r>
              <a:rPr lang="hr-HR" sz="2800" i="1" dirty="0">
                <a:hlinkClick r:id="rId2"/>
              </a:rPr>
              <a:t>=</a:t>
            </a:r>
            <a:r>
              <a:rPr lang="hr-HR" sz="2800" i="1" dirty="0" err="1">
                <a:hlinkClick r:id="rId2"/>
              </a:rPr>
              <a:t>22%27%20frameborder</a:t>
            </a:r>
            <a:r>
              <a:rPr lang="hr-HR" sz="2800" i="1" dirty="0">
                <a:hlinkClick r:id="rId2"/>
              </a:rPr>
              <a:t>=%</a:t>
            </a:r>
            <a:r>
              <a:rPr lang="hr-HR" sz="2800" i="1" dirty="0" smtClean="0">
                <a:hlinkClick r:id="rId2"/>
              </a:rPr>
              <a:t>270</a:t>
            </a:r>
            <a:r>
              <a:rPr lang="hr-HR" sz="2800" i="1" dirty="0" smtClean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229" y="4060158"/>
            <a:ext cx="2329608" cy="253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88" y="371475"/>
            <a:ext cx="9301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know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meaning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prepositions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Znaš li značenje ovih prijedloga?</a:t>
            </a:r>
            <a:endParaRPr lang="hr-HR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14538" y="2057401"/>
            <a:ext cx="93440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on   -						          </a:t>
            </a:r>
            <a:r>
              <a:rPr lang="hr-HR" sz="2800" dirty="0" err="1" smtClean="0"/>
              <a:t>in</a:t>
            </a:r>
            <a:r>
              <a:rPr lang="hr-HR" sz="2800" dirty="0" smtClean="0"/>
              <a:t>  -</a:t>
            </a:r>
          </a:p>
          <a:p>
            <a:endParaRPr lang="hr-HR" sz="2800" dirty="0" smtClean="0"/>
          </a:p>
          <a:p>
            <a:r>
              <a:rPr lang="hr-HR" sz="2800" dirty="0" smtClean="0"/>
              <a:t>	</a:t>
            </a:r>
          </a:p>
          <a:p>
            <a:r>
              <a:rPr lang="hr-HR" sz="2800" dirty="0" err="1" smtClean="0"/>
              <a:t>next</a:t>
            </a:r>
            <a:r>
              <a:rPr lang="hr-HR" sz="2800" dirty="0" smtClean="0"/>
              <a:t> to  -					        </a:t>
            </a:r>
            <a:r>
              <a:rPr lang="hr-HR" sz="2800" dirty="0" err="1" smtClean="0"/>
              <a:t>under</a:t>
            </a:r>
            <a:r>
              <a:rPr lang="hr-HR" sz="2800" dirty="0" smtClean="0"/>
              <a:t>  -</a:t>
            </a:r>
          </a:p>
          <a:p>
            <a:r>
              <a:rPr lang="hr-HR" sz="2800" dirty="0" smtClean="0"/>
              <a:t>	</a:t>
            </a:r>
          </a:p>
          <a:p>
            <a:r>
              <a:rPr lang="hr-HR" sz="2800" dirty="0" smtClean="0"/>
              <a:t>	</a:t>
            </a:r>
            <a:endParaRPr lang="hr-HR" sz="2800" dirty="0"/>
          </a:p>
          <a:p>
            <a:r>
              <a:rPr lang="hr-HR" sz="2800" dirty="0" err="1" smtClean="0"/>
              <a:t>in</a:t>
            </a:r>
            <a:r>
              <a:rPr lang="hr-HR" sz="2800" dirty="0" smtClean="0"/>
              <a:t> front </a:t>
            </a:r>
            <a:r>
              <a:rPr lang="hr-HR" sz="2800" dirty="0" err="1" smtClean="0"/>
              <a:t>of</a:t>
            </a:r>
            <a:r>
              <a:rPr lang="hr-HR" sz="2800" dirty="0" smtClean="0"/>
              <a:t> -					         </a:t>
            </a:r>
            <a:r>
              <a:rPr lang="hr-HR" sz="2800" dirty="0" err="1" smtClean="0"/>
              <a:t>between</a:t>
            </a:r>
            <a:r>
              <a:rPr lang="hr-HR" sz="2800" dirty="0" smtClean="0"/>
              <a:t>  -</a:t>
            </a:r>
          </a:p>
          <a:p>
            <a:endParaRPr lang="hr-HR" sz="2800" dirty="0" smtClean="0"/>
          </a:p>
          <a:p>
            <a:endParaRPr lang="hr-HR" sz="2800" dirty="0"/>
          </a:p>
          <a:p>
            <a:r>
              <a:rPr lang="hr-HR" sz="2800" dirty="0" err="1"/>
              <a:t>b</a:t>
            </a:r>
            <a:r>
              <a:rPr lang="hr-HR" sz="2800" dirty="0" err="1" smtClean="0"/>
              <a:t>ehind</a:t>
            </a:r>
            <a:r>
              <a:rPr lang="hr-HR" sz="2800" dirty="0" smtClean="0"/>
              <a:t>  -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46" y="1412082"/>
            <a:ext cx="1102554" cy="12906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9" y="2889619"/>
            <a:ext cx="1954599" cy="10898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48" y="4258003"/>
            <a:ext cx="1530980" cy="10810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619" y="5483126"/>
            <a:ext cx="1739919" cy="11147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3960" y="1860919"/>
            <a:ext cx="2245179" cy="1028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8287" y="3116613"/>
            <a:ext cx="2181225" cy="10096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8287" y="4116566"/>
            <a:ext cx="2795588" cy="122252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71813" y="2057401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</a:t>
            </a:r>
            <a:endParaRPr lang="hr-HR" sz="2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56600" y="3375216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pokraj</a:t>
            </a:r>
            <a:endParaRPr lang="hr-HR" sz="26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57327" y="4621390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ispred</a:t>
            </a:r>
            <a:endParaRPr lang="hr-HR" sz="26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27037" y="5916842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iza</a:t>
            </a:r>
            <a:endParaRPr lang="hr-HR" sz="2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9139238" y="2057401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u</a:t>
            </a:r>
            <a:endParaRPr lang="hr-HR" sz="2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9484111" y="3368757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ispod</a:t>
            </a:r>
            <a:endParaRPr lang="hr-HR" sz="26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9953625" y="4621390"/>
            <a:ext cx="16287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između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1086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5931" y="1801505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on </a:t>
            </a:r>
            <a:r>
              <a:rPr lang="hr-HR" sz="2800" dirty="0" err="1" smtClean="0"/>
              <a:t>your</a:t>
            </a:r>
            <a:r>
              <a:rPr lang="hr-HR" sz="2800" dirty="0" smtClean="0"/>
              <a:t> nose.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75930" y="2324725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front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nose.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75930" y="2847945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under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hand</a:t>
            </a:r>
            <a:r>
              <a:rPr lang="hr-HR" sz="2800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75929" y="3384981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case</a:t>
            </a:r>
            <a:r>
              <a:rPr lang="hr-HR" sz="2800" dirty="0" smtClean="0"/>
              <a:t> </a:t>
            </a:r>
            <a:r>
              <a:rPr lang="hr-HR" sz="2800" dirty="0" err="1" smtClean="0"/>
              <a:t>between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feet</a:t>
            </a:r>
            <a:r>
              <a:rPr lang="hr-HR" sz="2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75928" y="3908201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shoe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475928" y="4445237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between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notebook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475927" y="4954641"/>
            <a:ext cx="9315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Put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pencil</a:t>
            </a:r>
            <a:r>
              <a:rPr lang="hr-HR" sz="2800" dirty="0" smtClean="0"/>
              <a:t> </a:t>
            </a:r>
            <a:r>
              <a:rPr lang="hr-HR" sz="2800" dirty="0" err="1" smtClean="0"/>
              <a:t>behind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head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839450" y="420850"/>
            <a:ext cx="9743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sentences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follow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instructions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Pročitaj rečenice i stavi predmet na točno mjesto prema uputama.</a:t>
            </a:r>
          </a:p>
        </p:txBody>
      </p:sp>
    </p:spTree>
    <p:extLst>
      <p:ext uri="{BB962C8B-B14F-4D97-AF65-F5344CB8AC3E}">
        <p14:creationId xmlns:p14="http://schemas.microsoft.com/office/powerpoint/2010/main" val="19179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006852"/>
            <a:ext cx="10863263" cy="57577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7238" y="114300"/>
            <a:ext cx="93011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Fill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sentences</a:t>
            </a:r>
            <a:r>
              <a:rPr lang="hr-HR" sz="2600" dirty="0" smtClean="0"/>
              <a:t>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correct</a:t>
            </a:r>
            <a:r>
              <a:rPr lang="hr-HR" sz="2600" dirty="0" smtClean="0"/>
              <a:t> </a:t>
            </a:r>
            <a:r>
              <a:rPr lang="hr-HR" sz="2600" dirty="0" err="1" smtClean="0"/>
              <a:t>preposition</a:t>
            </a:r>
            <a:r>
              <a:rPr lang="hr-HR" sz="2600" dirty="0" smtClean="0"/>
              <a:t>. </a:t>
            </a:r>
          </a:p>
          <a:p>
            <a:r>
              <a:rPr lang="hr-HR" sz="2600" i="1" dirty="0" smtClean="0"/>
              <a:t>Nadopuni rečenice točnim prijedlogom.</a:t>
            </a:r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0164"/>
            <a:ext cx="12192000" cy="4221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59515" y="3393116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669900"/>
                </a:solidFill>
              </a:rPr>
              <a:t>on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2836" y="3545305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669900"/>
                </a:solidFill>
              </a:rPr>
              <a:t>n</a:t>
            </a:r>
            <a:r>
              <a:rPr lang="hr-HR" sz="2400" b="1" dirty="0" err="1" smtClean="0">
                <a:solidFill>
                  <a:srgbClr val="669900"/>
                </a:solidFill>
              </a:rPr>
              <a:t>ext</a:t>
            </a:r>
            <a:r>
              <a:rPr lang="hr-HR" sz="2400" b="1" dirty="0" smtClean="0">
                <a:solidFill>
                  <a:srgbClr val="669900"/>
                </a:solidFill>
              </a:rPr>
              <a:t> to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4688" y="3950822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669900"/>
                </a:solidFill>
              </a:rPr>
              <a:t>behind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50431" y="4437857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rgbClr val="669900"/>
                </a:solidFill>
              </a:rPr>
              <a:t>i</a:t>
            </a:r>
            <a:r>
              <a:rPr lang="hr-HR" sz="2400" b="1" dirty="0" err="1" smtClean="0">
                <a:solidFill>
                  <a:srgbClr val="669900"/>
                </a:solidFill>
              </a:rPr>
              <a:t>n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33874" y="2914545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669900"/>
                </a:solidFill>
              </a:rPr>
              <a:t>under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3323" y="3162283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669900"/>
                </a:solidFill>
              </a:rPr>
              <a:t>on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62538" y="3929938"/>
            <a:ext cx="147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669900"/>
                </a:solidFill>
              </a:rPr>
              <a:t>between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59515" y="4437857"/>
            <a:ext cx="122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669900"/>
                </a:solidFill>
              </a:rPr>
              <a:t>under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02480" y="5503722"/>
            <a:ext cx="1624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669900"/>
                </a:solidFill>
              </a:rPr>
              <a:t> </a:t>
            </a:r>
            <a:r>
              <a:rPr lang="hr-HR" sz="2400" b="1" dirty="0" err="1" smtClean="0">
                <a:solidFill>
                  <a:srgbClr val="669900"/>
                </a:solidFill>
              </a:rPr>
              <a:t>in</a:t>
            </a:r>
            <a:r>
              <a:rPr lang="hr-HR" sz="2400" b="1" dirty="0" smtClean="0">
                <a:solidFill>
                  <a:srgbClr val="669900"/>
                </a:solidFill>
              </a:rPr>
              <a:t> front </a:t>
            </a:r>
            <a:r>
              <a:rPr lang="hr-HR" sz="2400" b="1" dirty="0" err="1" smtClean="0">
                <a:solidFill>
                  <a:srgbClr val="669900"/>
                </a:solidFill>
              </a:rPr>
              <a:t>of</a:t>
            </a:r>
            <a:r>
              <a:rPr lang="hr-HR" sz="2400" b="1" dirty="0" smtClean="0">
                <a:solidFill>
                  <a:srgbClr val="669900"/>
                </a:solidFill>
              </a:rPr>
              <a:t> </a:t>
            </a:r>
            <a:endParaRPr lang="hr-HR" b="1" dirty="0">
              <a:solidFill>
                <a:srgbClr val="6699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52284" y="5503722"/>
            <a:ext cx="30881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341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374" y="2675743"/>
            <a:ext cx="8739263" cy="3861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5343" y="559975"/>
            <a:ext cx="9894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remember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Kira’s</a:t>
            </a:r>
            <a:r>
              <a:rPr lang="hr-HR" sz="2800" dirty="0" smtClean="0"/>
              <a:t> </a:t>
            </a:r>
            <a:r>
              <a:rPr lang="hr-HR" sz="2800" dirty="0" err="1" smtClean="0"/>
              <a:t>house</a:t>
            </a:r>
            <a:r>
              <a:rPr lang="hr-HR" sz="2800" dirty="0" smtClean="0"/>
              <a:t>? </a:t>
            </a:r>
            <a:r>
              <a:rPr lang="hr-HR" sz="2800" dirty="0" err="1" smtClean="0"/>
              <a:t>Circle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word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match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beginnings</a:t>
            </a:r>
            <a:r>
              <a:rPr lang="hr-HR" sz="2800" dirty="0" smtClean="0"/>
              <a:t> </a:t>
            </a:r>
            <a:r>
              <a:rPr lang="hr-HR" sz="2800" dirty="0" err="1" smtClean="0"/>
              <a:t>with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endings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Sjećaš li se Kirine kuće? Zaokruži točnu riječ i poveži početak rečenice s krajem.</a:t>
            </a:r>
            <a:endParaRPr lang="hr-HR" sz="2800" i="1" dirty="0"/>
          </a:p>
        </p:txBody>
      </p:sp>
      <p:cxnSp>
        <p:nvCxnSpPr>
          <p:cNvPr id="7" name="Elbow Connector 6"/>
          <p:cNvCxnSpPr/>
          <p:nvPr/>
        </p:nvCxnSpPr>
        <p:spPr>
          <a:xfrm flipV="1">
            <a:off x="6332561" y="4421875"/>
            <a:ext cx="788444" cy="586853"/>
          </a:xfrm>
          <a:prstGeom prst="bentConnector3">
            <a:avLst/>
          </a:prstGeom>
          <a:ln w="5715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>
            <a:off x="5711588" y="5786651"/>
            <a:ext cx="1562669" cy="477671"/>
          </a:xfrm>
          <a:prstGeom prst="bentConnector3">
            <a:avLst>
              <a:gd name="adj1" fmla="val 66594"/>
            </a:avLst>
          </a:prstGeom>
          <a:ln w="5715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 flipH="1" flipV="1">
            <a:off x="6189259" y="5233916"/>
            <a:ext cx="1173708" cy="887105"/>
          </a:xfrm>
          <a:prstGeom prst="bentConnector3">
            <a:avLst>
              <a:gd name="adj1" fmla="val 74418"/>
            </a:avLst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844955" y="4121624"/>
            <a:ext cx="866633" cy="593677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Oval 28"/>
          <p:cNvSpPr/>
          <p:nvPr/>
        </p:nvSpPr>
        <p:spPr>
          <a:xfrm>
            <a:off x="5131559" y="4735774"/>
            <a:ext cx="1201002" cy="593677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Oval 29"/>
          <p:cNvSpPr/>
          <p:nvPr/>
        </p:nvSpPr>
        <p:spPr>
          <a:xfrm>
            <a:off x="4339988" y="5459103"/>
            <a:ext cx="395785" cy="43672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Oval 30"/>
          <p:cNvSpPr/>
          <p:nvPr/>
        </p:nvSpPr>
        <p:spPr>
          <a:xfrm>
            <a:off x="5145204" y="6025488"/>
            <a:ext cx="1282892" cy="5117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163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821" y="2019086"/>
            <a:ext cx="8769831" cy="34400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1821" y="641445"/>
            <a:ext cx="9239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circle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Pročitaj pitanja i zaokruži točan odgovor.</a:t>
            </a:r>
            <a:endParaRPr lang="hr-HR" sz="2800" i="1" dirty="0"/>
          </a:p>
        </p:txBody>
      </p:sp>
      <p:sp>
        <p:nvSpPr>
          <p:cNvPr id="6" name="Oval 5"/>
          <p:cNvSpPr/>
          <p:nvPr/>
        </p:nvSpPr>
        <p:spPr>
          <a:xfrm>
            <a:off x="7274257" y="3193576"/>
            <a:ext cx="2729552" cy="873457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7601802" y="4585647"/>
            <a:ext cx="2933849" cy="873457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1963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559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UNIT 2: Home is where              heart 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98</cp:revision>
  <dcterms:created xsi:type="dcterms:W3CDTF">2020-09-19T11:02:00Z</dcterms:created>
  <dcterms:modified xsi:type="dcterms:W3CDTF">2020-10-25T10:36:15Z</dcterms:modified>
</cp:coreProperties>
</file>